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3"/>
  </p:notesMasterIdLst>
  <p:sldIdLst>
    <p:sldId id="256" r:id="rId2"/>
    <p:sldId id="263" r:id="rId3"/>
    <p:sldId id="260" r:id="rId4"/>
    <p:sldId id="258" r:id="rId5"/>
    <p:sldId id="261" r:id="rId6"/>
    <p:sldId id="262" r:id="rId7"/>
    <p:sldId id="264" r:id="rId8"/>
    <p:sldId id="265" r:id="rId9"/>
    <p:sldId id="266" r:id="rId10"/>
    <p:sldId id="25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F37D3-CC69-094A-ABFA-67F12F5A6C7F}" v="1269" dt="2023-09-08T03:52:57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7434"/>
    <p:restoredTop sz="86338"/>
  </p:normalViewPr>
  <p:slideViewPr>
    <p:cSldViewPr snapToGrid="0">
      <p:cViewPr>
        <p:scale>
          <a:sx n="60" d="100"/>
          <a:sy n="60" d="100"/>
        </p:scale>
        <p:origin x="992" y="1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A8FE-F60F-4549-B93A-94472C2C9A63}" type="datetimeFigureOut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60A44-3A5E-DE42-A9A7-249EF6F0AC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44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024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11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945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87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52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00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/>
              <a:t>距離が離れないと通知してくれない　　鈴：転がってってしまった時など見つけられない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72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転がってっても見つけられる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972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80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20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60A44-3A5E-DE42-A9A7-249EF6F0ACE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92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7027-B2A5-E84B-AA43-BB471EDF12DD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48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31685-F119-9342-BF19-893AC392710F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03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A75E-5E85-5E4C-895A-F9A3D5873E33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83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A3722-4507-214B-A011-5632A580AE0E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600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C0AFD-12DD-4D43-BC81-3ABFFFA0D314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191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D078-FB0F-E445-ADCE-9B7A2EF7533F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33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1751-B6C2-704A-A36C-3AF338283DE9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069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A37D-D551-A34E-8A16-9C04AA632C57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223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1F3E8-CE57-0849-9258-BAC6E71D323B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347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6FDC-469D-5445-9D47-54D9B18180C6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65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6D0D-E474-4844-983C-70720C52DAB3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91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A2AE3-CBAA-BC46-AAA9-CF50D9841DDC}" type="datetime1">
              <a:rPr kumimoji="1" lang="ja-JP" altLang="en-US" smtClean="0"/>
              <a:t>2023/9/8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C7307-2169-894A-B692-135A7B3E64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46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DE670-F12A-B7E8-189D-5AF0B5029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6799"/>
            <a:ext cx="9144000" cy="1173163"/>
          </a:xfrm>
        </p:spPr>
        <p:txBody>
          <a:bodyPr/>
          <a:lstStyle/>
          <a:p>
            <a:r>
              <a:rPr kumimoji="1" lang="ja-JP" altLang="en-US" b="1"/>
              <a:t>落とし物検知くん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E72B41-784E-C748-F18E-F0D17FA8C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NE22-1087B</a:t>
            </a:r>
            <a:r>
              <a:rPr kumimoji="1" lang="ja-JP" altLang="en-US"/>
              <a:t>　池田</a:t>
            </a:r>
            <a:r>
              <a:rPr kumimoji="1" lang="en-US" altLang="ja-JP" dirty="0"/>
              <a:t> </a:t>
            </a:r>
            <a:r>
              <a:rPr kumimoji="1" lang="ja-JP" altLang="en-US"/>
              <a:t>慎之介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10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98603-9CB8-A225-3630-FB5E951C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18FF2F-2226-9F46-9D15-2E3E659CE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600" b="1"/>
              <a:t>物を落とした時に</a:t>
            </a:r>
            <a:r>
              <a:rPr lang="ja-JP" altLang="en-US" sz="3600" b="1"/>
              <a:t>瞬時に気付けない</a:t>
            </a:r>
            <a:endParaRPr lang="en-US" altLang="ja-JP" sz="3600" b="1" dirty="0"/>
          </a:p>
          <a:p>
            <a:pPr marL="0" indent="0">
              <a:buNone/>
            </a:pP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b="1"/>
              <a:t>加速度センサとスピーカーを組み合わせた</a:t>
            </a:r>
            <a:endParaRPr lang="en-US" altLang="ja-JP" sz="3600" b="1" dirty="0"/>
          </a:p>
          <a:p>
            <a:pPr marL="0" indent="0">
              <a:buNone/>
            </a:pPr>
            <a:r>
              <a:rPr kumimoji="1" lang="ja-JP" altLang="en-US" sz="3600" b="1"/>
              <a:t>「落とし物検知くん」</a:t>
            </a:r>
            <a:endParaRPr kumimoji="1" lang="en-US" altLang="ja-JP" sz="3600" b="1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r>
              <a:rPr kumimoji="1" lang="ja-JP" altLang="en-US" sz="3600" b="1"/>
              <a:t>気づき、探せる</a:t>
            </a:r>
            <a:endParaRPr kumimoji="1" lang="en-US" altLang="ja-JP" sz="3600" b="1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D711AEA5-DF3C-8929-206C-3561D45A09AB}"/>
              </a:ext>
            </a:extLst>
          </p:cNvPr>
          <p:cNvSpPr/>
          <p:nvPr/>
        </p:nvSpPr>
        <p:spPr>
          <a:xfrm>
            <a:off x="3825551" y="2463282"/>
            <a:ext cx="522514" cy="522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127D516-8C86-928F-51D6-21F270B419BF}"/>
              </a:ext>
            </a:extLst>
          </p:cNvPr>
          <p:cNvSpPr/>
          <p:nvPr/>
        </p:nvSpPr>
        <p:spPr>
          <a:xfrm>
            <a:off x="3825551" y="4320122"/>
            <a:ext cx="522514" cy="522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007CB9-48C7-E6B3-2086-C34357DF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5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05E1B4-C21B-5E69-EADE-F6BDC6FE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AAF19A-6592-075F-1C97-FE1DFDF8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ja-JP" dirty="0"/>
              <a:t>• </a:t>
            </a:r>
            <a:r>
              <a:rPr kumimoji="1" lang="ja-JP" altLang="en-US"/>
              <a:t>概要</a:t>
            </a:r>
          </a:p>
          <a:p>
            <a:pPr marL="0" indent="0">
              <a:buNone/>
            </a:pPr>
            <a:r>
              <a:rPr kumimoji="1" lang="en-US" altLang="ja-JP" dirty="0"/>
              <a:t>• </a:t>
            </a:r>
            <a:r>
              <a:rPr kumimoji="1" lang="ja-JP" altLang="en-US"/>
              <a:t>課題と目的</a:t>
            </a:r>
          </a:p>
          <a:p>
            <a:pPr marL="0" indent="0">
              <a:buNone/>
            </a:pPr>
            <a:r>
              <a:rPr kumimoji="1" lang="en-US" altLang="ja-JP" dirty="0"/>
              <a:t>– </a:t>
            </a:r>
            <a:r>
              <a:rPr kumimoji="1" lang="ja-JP" altLang="en-US"/>
              <a:t>な課題を解決するのか</a:t>
            </a:r>
          </a:p>
          <a:p>
            <a:pPr marL="0" indent="0">
              <a:buNone/>
            </a:pPr>
            <a:r>
              <a:rPr kumimoji="1" lang="en-US" altLang="ja-JP" dirty="0"/>
              <a:t>• </a:t>
            </a:r>
            <a:r>
              <a:rPr kumimoji="1" lang="ja-JP" altLang="en-US"/>
              <a:t>想定ユーザと利用イメージ</a:t>
            </a:r>
          </a:p>
          <a:p>
            <a:pPr marL="0" indent="0">
              <a:buNone/>
            </a:pPr>
            <a:r>
              <a:rPr kumimoji="1" lang="en-US" altLang="ja-JP" dirty="0"/>
              <a:t>• </a:t>
            </a:r>
            <a:r>
              <a:rPr kumimoji="1" lang="ja-JP" altLang="en-US"/>
              <a:t>現在の達成状況</a:t>
            </a:r>
          </a:p>
          <a:p>
            <a:pPr marL="0" indent="0">
              <a:buNone/>
            </a:pPr>
            <a:r>
              <a:rPr kumimoji="1" lang="en-US" altLang="ja-JP" dirty="0"/>
              <a:t>– </a:t>
            </a:r>
            <a:r>
              <a:rPr kumimoji="1" lang="ja-JP" altLang="en-US"/>
              <a:t>未完成だった場合、どこまでできたか</a:t>
            </a:r>
          </a:p>
          <a:p>
            <a:pPr marL="0" indent="0">
              <a:buNone/>
            </a:pPr>
            <a:r>
              <a:rPr kumimoji="1" lang="en-US" altLang="ja-JP" dirty="0"/>
              <a:t>• </a:t>
            </a:r>
            <a:r>
              <a:rPr kumimoji="1" lang="ja-JP" altLang="en-US"/>
              <a:t>システムの説明</a:t>
            </a:r>
          </a:p>
          <a:p>
            <a:pPr marL="0" indent="0">
              <a:buNone/>
            </a:pPr>
            <a:r>
              <a:rPr kumimoji="1" lang="en-US" altLang="ja-JP" dirty="0"/>
              <a:t>– </a:t>
            </a:r>
            <a:r>
              <a:rPr kumimoji="1" lang="ja-JP" altLang="en-US"/>
              <a:t>必要な機材や機能</a:t>
            </a:r>
          </a:p>
          <a:p>
            <a:pPr marL="0" indent="0">
              <a:buNone/>
            </a:pPr>
            <a:r>
              <a:rPr kumimoji="1" lang="en-US" altLang="ja-JP" dirty="0"/>
              <a:t>– </a:t>
            </a:r>
            <a:r>
              <a:rPr kumimoji="1" lang="ja-JP" altLang="en-US"/>
              <a:t>コアとなるセンサーデータの活用方法</a:t>
            </a:r>
          </a:p>
          <a:p>
            <a:pPr marL="0" indent="0">
              <a:buNone/>
            </a:pPr>
            <a:r>
              <a:rPr kumimoji="1" lang="en-US" altLang="ja-JP" dirty="0"/>
              <a:t>» </a:t>
            </a:r>
            <a:r>
              <a:rPr kumimoji="1" lang="ja-JP" altLang="en-US"/>
              <a:t>実際のデータ、画面を見せて伝えること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180DD26-F6C3-2226-9277-35E303D7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749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29696741-92CD-90BE-6EE4-293F27A2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落とし物検知くん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490679-338E-E721-FFCC-DE8FBC9B31A5}"/>
              </a:ext>
            </a:extLst>
          </p:cNvPr>
          <p:cNvSpPr txBox="1"/>
          <p:nvPr/>
        </p:nvSpPr>
        <p:spPr>
          <a:xfrm>
            <a:off x="1022782" y="2444268"/>
            <a:ext cx="5073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AirTag</a:t>
            </a:r>
            <a:r>
              <a:rPr kumimoji="1" lang="ja-JP" altLang="en-US" sz="3200"/>
              <a:t>のような</a:t>
            </a:r>
            <a:endParaRPr kumimoji="1" lang="en-US" altLang="ja-JP" sz="3200" dirty="0"/>
          </a:p>
          <a:p>
            <a:r>
              <a:rPr kumimoji="1" lang="ja-JP" altLang="en-US" sz="3200"/>
              <a:t>スマートフォンに繋げて、</a:t>
            </a:r>
            <a:endParaRPr kumimoji="1" lang="en-US" altLang="ja-JP" sz="3200" dirty="0"/>
          </a:p>
          <a:p>
            <a:r>
              <a:rPr kumimoji="1" lang="ja-JP" altLang="en-US" sz="3200"/>
              <a:t>場所がわかる機能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C72283-7BBA-D2D1-E090-546631EA52E1}"/>
              </a:ext>
            </a:extLst>
          </p:cNvPr>
          <p:cNvSpPr txBox="1"/>
          <p:nvPr/>
        </p:nvSpPr>
        <p:spPr>
          <a:xfrm>
            <a:off x="2274404" y="4064526"/>
            <a:ext cx="52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3E477D-9CC6-D538-C264-76E3B99E2184}"/>
              </a:ext>
            </a:extLst>
          </p:cNvPr>
          <p:cNvSpPr txBox="1"/>
          <p:nvPr/>
        </p:nvSpPr>
        <p:spPr>
          <a:xfrm>
            <a:off x="1022782" y="4633676"/>
            <a:ext cx="4290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落としたことを検知し</a:t>
            </a:r>
            <a:endParaRPr kumimoji="1" lang="en-US" altLang="ja-JP" sz="3200" dirty="0"/>
          </a:p>
          <a:p>
            <a:r>
              <a:rPr lang="ja-JP" altLang="en-US" sz="3200"/>
              <a:t>瞬時に音を出す</a:t>
            </a:r>
            <a:endParaRPr kumimoji="1" lang="ja-JP" altLang="en-US" sz="32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F707B4-9BB2-BD21-D8B6-BC0DDD4AF40B}"/>
              </a:ext>
            </a:extLst>
          </p:cNvPr>
          <p:cNvSpPr txBox="1"/>
          <p:nvPr/>
        </p:nvSpPr>
        <p:spPr>
          <a:xfrm>
            <a:off x="7820252" y="2420973"/>
            <a:ext cx="271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ストラップ系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1D7AFE5-BE13-DB51-8845-1E2FE9FB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43" y="3236581"/>
            <a:ext cx="2874775" cy="25010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6DAF1A-2D55-BC16-56BF-ED2A6F365928}"/>
              </a:ext>
            </a:extLst>
          </p:cNvPr>
          <p:cNvSpPr txBox="1"/>
          <p:nvPr/>
        </p:nvSpPr>
        <p:spPr>
          <a:xfrm>
            <a:off x="7443753" y="1782337"/>
            <a:ext cx="184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外見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E531169-8BF0-45F4-F131-31D891FE16D0}"/>
              </a:ext>
            </a:extLst>
          </p:cNvPr>
          <p:cNvSpPr txBox="1"/>
          <p:nvPr/>
        </p:nvSpPr>
        <p:spPr>
          <a:xfrm>
            <a:off x="653143" y="1787216"/>
            <a:ext cx="184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機能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2663E442-68BF-D698-45FB-53EB2EAC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71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D684C-19F1-C9E5-62A4-3356CED5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概要</a:t>
            </a:r>
            <a:r>
              <a:rPr kumimoji="1" lang="en-US" altLang="ja-JP" dirty="0"/>
              <a:t>,</a:t>
            </a:r>
            <a:r>
              <a:rPr kumimoji="1" lang="ja-JP" altLang="en-US"/>
              <a:t>目的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9FF03A-77EB-3085-FB75-59F9FFFA106A}"/>
              </a:ext>
            </a:extLst>
          </p:cNvPr>
          <p:cNvSpPr txBox="1"/>
          <p:nvPr/>
        </p:nvSpPr>
        <p:spPr>
          <a:xfrm>
            <a:off x="3922059" y="4421259"/>
            <a:ext cx="198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加速度センサー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CE67CD-607C-0A10-C77F-8A7982D3ED46}"/>
              </a:ext>
            </a:extLst>
          </p:cNvPr>
          <p:cNvSpPr txBox="1"/>
          <p:nvPr/>
        </p:nvSpPr>
        <p:spPr>
          <a:xfrm>
            <a:off x="848138" y="1843088"/>
            <a:ext cx="186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モノを落とす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82A81F9-2906-E2B6-FEF4-E129F2C55028}"/>
              </a:ext>
            </a:extLst>
          </p:cNvPr>
          <p:cNvSpPr txBox="1"/>
          <p:nvPr/>
        </p:nvSpPr>
        <p:spPr>
          <a:xfrm>
            <a:off x="6816296" y="1803402"/>
            <a:ext cx="186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音で知らせる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4599D47-8B36-0282-6BD5-8C60B1310075}"/>
              </a:ext>
            </a:extLst>
          </p:cNvPr>
          <p:cNvSpPr txBox="1"/>
          <p:nvPr/>
        </p:nvSpPr>
        <p:spPr>
          <a:xfrm>
            <a:off x="3922059" y="1784448"/>
            <a:ext cx="1686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落下を検知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0A3F7F-C472-E6B1-D60F-581E8948975B}"/>
              </a:ext>
            </a:extLst>
          </p:cNvPr>
          <p:cNvSpPr txBox="1"/>
          <p:nvPr/>
        </p:nvSpPr>
        <p:spPr>
          <a:xfrm>
            <a:off x="6816296" y="4405653"/>
            <a:ext cx="168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スピーカー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FD04039-4AB6-976C-79C3-2A0930A8AC64}"/>
              </a:ext>
            </a:extLst>
          </p:cNvPr>
          <p:cNvSpPr txBox="1"/>
          <p:nvPr/>
        </p:nvSpPr>
        <p:spPr>
          <a:xfrm>
            <a:off x="9637538" y="1798419"/>
            <a:ext cx="186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見つけられる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5E598D-AB1C-2C70-E1F2-3B94C9316850}"/>
              </a:ext>
            </a:extLst>
          </p:cNvPr>
          <p:cNvSpPr txBox="1"/>
          <p:nvPr/>
        </p:nvSpPr>
        <p:spPr>
          <a:xfrm>
            <a:off x="7680861" y="5839758"/>
            <a:ext cx="470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>
                <a:solidFill>
                  <a:srgbClr val="FF0000"/>
                </a:solidFill>
              </a:rPr>
              <a:t>落とし物防止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7177360-880C-4CEB-673E-E62E3381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956" y="5357712"/>
            <a:ext cx="1367738" cy="1189932"/>
          </a:xfrm>
          <a:prstGeom prst="rect">
            <a:avLst/>
          </a:prstGeom>
        </p:spPr>
      </p:pic>
      <p:pic>
        <p:nvPicPr>
          <p:cNvPr id="17" name="図 16" descr="低音スピーカーのクローズアップ">
            <a:extLst>
              <a:ext uri="{FF2B5EF4-FFF2-40B4-BE49-F238E27FC236}">
                <a16:creationId xmlns:a16="http://schemas.microsoft.com/office/drawing/2014/main" id="{91FBAF7E-D7F7-1A9F-077B-F3078CD0C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02" r="18413"/>
          <a:stretch/>
        </p:blipFill>
        <p:spPr>
          <a:xfrm>
            <a:off x="6816296" y="2334658"/>
            <a:ext cx="1939516" cy="2017232"/>
          </a:xfrm>
          <a:prstGeom prst="rect">
            <a:avLst/>
          </a:prstGeom>
        </p:spPr>
      </p:pic>
      <p:pic>
        <p:nvPicPr>
          <p:cNvPr id="19" name="図 18" descr="女性 が含まれている画像&#10;&#10;自動的に生成された説明">
            <a:extLst>
              <a:ext uri="{FF2B5EF4-FFF2-40B4-BE49-F238E27FC236}">
                <a16:creationId xmlns:a16="http://schemas.microsoft.com/office/drawing/2014/main" id="{A881B1C2-3E4B-7135-4EAD-A8EC98C57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33" y="2646261"/>
            <a:ext cx="2395143" cy="1796357"/>
          </a:xfrm>
          <a:prstGeom prst="rect">
            <a:avLst/>
          </a:prstGeom>
        </p:spPr>
      </p:pic>
      <p:pic>
        <p:nvPicPr>
          <p:cNvPr id="23" name="図 22" descr="女性, テーブル, 持つ, ボール が含まれている画像&#10;&#10;自動的に生成された説明">
            <a:extLst>
              <a:ext uri="{FF2B5EF4-FFF2-40B4-BE49-F238E27FC236}">
                <a16:creationId xmlns:a16="http://schemas.microsoft.com/office/drawing/2014/main" id="{14ECFA51-98BE-5EBC-FF59-DD0475E0E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302" y="2441823"/>
            <a:ext cx="2667727" cy="2000795"/>
          </a:xfrm>
          <a:prstGeom prst="rect">
            <a:avLst/>
          </a:prstGeom>
        </p:spPr>
      </p:pic>
      <p:pic>
        <p:nvPicPr>
          <p:cNvPr id="25" name="図 2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CC02297E-A46E-9F6E-5F81-CCE9485C1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492" y="3885664"/>
            <a:ext cx="621635" cy="466226"/>
          </a:xfrm>
          <a:prstGeom prst="rect">
            <a:avLst/>
          </a:prstGeom>
        </p:spPr>
      </p:pic>
      <p:pic>
        <p:nvPicPr>
          <p:cNvPr id="26" name="図 25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078B6298-955C-BCED-F5B0-27328123B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2165" y="2584932"/>
            <a:ext cx="621635" cy="466226"/>
          </a:xfrm>
          <a:prstGeom prst="rect">
            <a:avLst/>
          </a:prstGeom>
        </p:spPr>
      </p:pic>
      <p:pic>
        <p:nvPicPr>
          <p:cNvPr id="28" name="図 27" descr="車, 座る, カッ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C65B855-F3D6-5641-7972-AA8B0CEC5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675" y="2306260"/>
            <a:ext cx="2049203" cy="2049203"/>
          </a:xfrm>
          <a:prstGeom prst="rect">
            <a:avLst/>
          </a:prstGeom>
        </p:spPr>
      </p:pic>
      <p:sp>
        <p:nvSpPr>
          <p:cNvPr id="29" name="右矢印 28">
            <a:extLst>
              <a:ext uri="{FF2B5EF4-FFF2-40B4-BE49-F238E27FC236}">
                <a16:creationId xmlns:a16="http://schemas.microsoft.com/office/drawing/2014/main" id="{4C4145D5-FD64-9CA0-7E01-EEC3414DEF65}"/>
              </a:ext>
            </a:extLst>
          </p:cNvPr>
          <p:cNvSpPr/>
          <p:nvPr/>
        </p:nvSpPr>
        <p:spPr>
          <a:xfrm>
            <a:off x="3001597" y="2977307"/>
            <a:ext cx="543698" cy="78791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D188DCF9-FB2B-968A-AB26-B47F1B795568}"/>
              </a:ext>
            </a:extLst>
          </p:cNvPr>
          <p:cNvSpPr/>
          <p:nvPr/>
        </p:nvSpPr>
        <p:spPr>
          <a:xfrm>
            <a:off x="8959152" y="2936903"/>
            <a:ext cx="543698" cy="78791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右矢印 30">
            <a:extLst>
              <a:ext uri="{FF2B5EF4-FFF2-40B4-BE49-F238E27FC236}">
                <a16:creationId xmlns:a16="http://schemas.microsoft.com/office/drawing/2014/main" id="{6F4CE8BD-C115-D611-0261-E7A38D470401}"/>
              </a:ext>
            </a:extLst>
          </p:cNvPr>
          <p:cNvSpPr/>
          <p:nvPr/>
        </p:nvSpPr>
        <p:spPr>
          <a:xfrm>
            <a:off x="6069258" y="2949316"/>
            <a:ext cx="543698" cy="78791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99A68D3-B9D9-2A4F-47A8-3C8A822B2917}"/>
              </a:ext>
            </a:extLst>
          </p:cNvPr>
          <p:cNvSpPr txBox="1"/>
          <p:nvPr/>
        </p:nvSpPr>
        <p:spPr>
          <a:xfrm>
            <a:off x="484033" y="5839758"/>
            <a:ext cx="4704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rgbClr val="FF0000"/>
                </a:solidFill>
              </a:rPr>
              <a:t>落とし物</a:t>
            </a:r>
            <a:r>
              <a:rPr lang="ja-JP" altLang="en-US" sz="4000">
                <a:solidFill>
                  <a:srgbClr val="FF0000"/>
                </a:solidFill>
              </a:rPr>
              <a:t>に気づく</a:t>
            </a: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35" name="等号 34">
            <a:extLst>
              <a:ext uri="{FF2B5EF4-FFF2-40B4-BE49-F238E27FC236}">
                <a16:creationId xmlns:a16="http://schemas.microsoft.com/office/drawing/2014/main" id="{5D182F17-F00D-9A02-D1E9-C5DB0AE0006F}"/>
              </a:ext>
            </a:extLst>
          </p:cNvPr>
          <p:cNvSpPr/>
          <p:nvPr/>
        </p:nvSpPr>
        <p:spPr>
          <a:xfrm>
            <a:off x="5487029" y="5952328"/>
            <a:ext cx="608971" cy="48274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スライド番号プレースホルダー 35">
            <a:extLst>
              <a:ext uri="{FF2B5EF4-FFF2-40B4-BE49-F238E27FC236}">
                <a16:creationId xmlns:a16="http://schemas.microsoft.com/office/drawing/2014/main" id="{39D06B33-1B72-F711-340C-C8E0D2F6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3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3" grpId="0"/>
      <p:bldP spid="14" grpId="0"/>
      <p:bldP spid="32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DAAE04FC-C28A-43D9-AC00-B0DE63B1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240" y="3191738"/>
            <a:ext cx="1969494" cy="240919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6A1CD75-8DC8-DF25-F649-D3063231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忘れ物、落とし物　商品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3B23B8-DA0C-FBA8-FAFC-CFE69355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281" y="2080832"/>
            <a:ext cx="2253974" cy="95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400" b="1" dirty="0" err="1"/>
              <a:t>AirTag</a:t>
            </a:r>
            <a:endParaRPr kumimoji="1" lang="ja-JP" altLang="en-US" sz="4400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EE7F3A-487D-60BA-7D35-BE3874D32E34}"/>
              </a:ext>
            </a:extLst>
          </p:cNvPr>
          <p:cNvSpPr txBox="1"/>
          <p:nvPr/>
        </p:nvSpPr>
        <p:spPr>
          <a:xfrm>
            <a:off x="3923255" y="2078144"/>
            <a:ext cx="1702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/>
              <a:t>Tile</a:t>
            </a:r>
            <a:endParaRPr kumimoji="1" lang="ja-JP" altLang="en-US" sz="4400" b="1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A1CAD7E-F956-F3B9-EC9E-1A9E786A9C8D}"/>
              </a:ext>
            </a:extLst>
          </p:cNvPr>
          <p:cNvSpPr txBox="1">
            <a:spLocks/>
          </p:cNvSpPr>
          <p:nvPr/>
        </p:nvSpPr>
        <p:spPr>
          <a:xfrm>
            <a:off x="8844662" y="2235888"/>
            <a:ext cx="2253974" cy="95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400" b="1"/>
              <a:t>鈴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DDD78C3-F20A-4AFD-661B-56A3861A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16" y="3228743"/>
            <a:ext cx="2597919" cy="2469551"/>
          </a:xfrm>
          <a:prstGeom prst="rect">
            <a:avLst/>
          </a:prstGeom>
        </p:spPr>
      </p:pic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6BE6E56F-3B28-2300-5D4A-0282D10D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63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AD8797-880E-A74E-819B-87862CA2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忘れ物、落とし物　商品　デメリット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11F8DB-F1D1-F0CF-353C-AEEC906E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974" y="2143021"/>
            <a:ext cx="2253974" cy="957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400" b="1" dirty="0" err="1">
                <a:solidFill>
                  <a:schemeClr val="accent1"/>
                </a:solidFill>
              </a:rPr>
              <a:t>AirTag</a:t>
            </a:r>
            <a:endParaRPr kumimoji="1" lang="ja-JP" altLang="en-US" sz="4400" b="1">
              <a:solidFill>
                <a:schemeClr val="accent1"/>
              </a:solidFill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0EAB9E4-2797-1930-7172-EB7034B189F0}"/>
              </a:ext>
            </a:extLst>
          </p:cNvPr>
          <p:cNvSpPr txBox="1">
            <a:spLocks/>
          </p:cNvSpPr>
          <p:nvPr/>
        </p:nvSpPr>
        <p:spPr>
          <a:xfrm>
            <a:off x="8305800" y="2143021"/>
            <a:ext cx="2253974" cy="95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400" b="1">
                <a:solidFill>
                  <a:schemeClr val="accent2"/>
                </a:solidFill>
              </a:rPr>
              <a:t>鈴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92C60DD-8476-6CD6-7BF5-93BB14AD00D0}"/>
              </a:ext>
            </a:extLst>
          </p:cNvPr>
          <p:cNvSpPr txBox="1">
            <a:spLocks/>
          </p:cNvSpPr>
          <p:nvPr/>
        </p:nvSpPr>
        <p:spPr>
          <a:xfrm>
            <a:off x="1523999" y="3100353"/>
            <a:ext cx="4429539" cy="957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400">
                <a:solidFill>
                  <a:schemeClr val="accent1"/>
                </a:solidFill>
              </a:rPr>
              <a:t>スマートフォンなどがないと使えない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F7C656A-A897-7154-AF17-5C19F65F1BEB}"/>
              </a:ext>
            </a:extLst>
          </p:cNvPr>
          <p:cNvSpPr txBox="1">
            <a:spLocks/>
          </p:cNvSpPr>
          <p:nvPr/>
        </p:nvSpPr>
        <p:spPr>
          <a:xfrm>
            <a:off x="1523998" y="4536351"/>
            <a:ext cx="4429539" cy="95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700">
                <a:solidFill>
                  <a:schemeClr val="accent1"/>
                </a:solidFill>
              </a:rPr>
              <a:t>すぐ気付けない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3DBC258-28FE-E988-1B40-627D4EC8A647}"/>
              </a:ext>
            </a:extLst>
          </p:cNvPr>
          <p:cNvSpPr txBox="1"/>
          <p:nvPr/>
        </p:nvSpPr>
        <p:spPr>
          <a:xfrm>
            <a:off x="7530772" y="2978854"/>
            <a:ext cx="2988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>
                <a:solidFill>
                  <a:schemeClr val="accent2"/>
                </a:solidFill>
              </a:rPr>
              <a:t>衝撃がないと</a:t>
            </a:r>
            <a:endParaRPr lang="en-US" altLang="ja-JP" sz="3600" dirty="0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>
                <a:solidFill>
                  <a:schemeClr val="accent2"/>
                </a:solidFill>
              </a:rPr>
              <a:t>音が鳴らない</a:t>
            </a: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2BFA00D0-391C-FDB6-3967-E5B636A6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81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69B67A-1F71-4B64-F909-23F7863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落とし物検知くん　メリット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85AAC2-8BC3-CE52-8228-65B670D8098E}"/>
              </a:ext>
            </a:extLst>
          </p:cNvPr>
          <p:cNvSpPr txBox="1"/>
          <p:nvPr/>
        </p:nvSpPr>
        <p:spPr>
          <a:xfrm>
            <a:off x="1119673" y="1778069"/>
            <a:ext cx="3362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accent2"/>
                </a:solidFill>
              </a:rPr>
              <a:t>加速度センサー</a:t>
            </a:r>
            <a:endParaRPr kumimoji="1" lang="en-US" altLang="ja-JP" sz="3200" dirty="0">
              <a:solidFill>
                <a:schemeClr val="accent2"/>
              </a:solidFill>
            </a:endParaRPr>
          </a:p>
          <a:p>
            <a:r>
              <a:rPr lang="ja-JP" altLang="en-US" sz="3200">
                <a:solidFill>
                  <a:schemeClr val="accent2"/>
                </a:solidFill>
              </a:rPr>
              <a:t>スピーカー内蔵</a:t>
            </a:r>
            <a:endParaRPr kumimoji="1" lang="ja-JP" altLang="en-US" sz="3200">
              <a:solidFill>
                <a:schemeClr val="accent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3BA3D3-A797-2E56-8299-904A21939BF5}"/>
              </a:ext>
            </a:extLst>
          </p:cNvPr>
          <p:cNvSpPr txBox="1"/>
          <p:nvPr/>
        </p:nvSpPr>
        <p:spPr>
          <a:xfrm>
            <a:off x="6951316" y="1720133"/>
            <a:ext cx="4863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スマートフォンに</a:t>
            </a:r>
            <a:endParaRPr kumimoji="1"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ja-JP" altLang="en-US" sz="3200">
                <a:solidFill>
                  <a:schemeClr val="accent1">
                    <a:lumMod val="75000"/>
                  </a:schemeClr>
                </a:solidFill>
              </a:rPr>
              <a:t>繋げなくても使える！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37B898-2198-1D65-E60F-7CDF7CEFD436}"/>
              </a:ext>
            </a:extLst>
          </p:cNvPr>
          <p:cNvSpPr txBox="1"/>
          <p:nvPr/>
        </p:nvSpPr>
        <p:spPr>
          <a:xfrm>
            <a:off x="6281711" y="3437264"/>
            <a:ext cx="6203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solidFill>
                  <a:schemeClr val="accent1">
                    <a:lumMod val="75000"/>
                  </a:schemeClr>
                </a:solidFill>
              </a:rPr>
              <a:t>柔らかい場所でも気付ける</a:t>
            </a:r>
            <a:endParaRPr lang="en-US" altLang="ja-JP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ja-JP" altLang="en-US" sz="3200">
                <a:solidFill>
                  <a:schemeClr val="accent1">
                    <a:lumMod val="75000"/>
                  </a:schemeClr>
                </a:solidFill>
              </a:rPr>
              <a:t>転がっていっても見つけられる</a:t>
            </a:r>
            <a:endParaRPr kumimoji="1" lang="ja-JP" altLang="en-US" sz="3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145F0E-B11E-C146-3F61-9D05AC351404}"/>
              </a:ext>
            </a:extLst>
          </p:cNvPr>
          <p:cNvSpPr txBox="1"/>
          <p:nvPr/>
        </p:nvSpPr>
        <p:spPr>
          <a:xfrm>
            <a:off x="578498" y="3503972"/>
            <a:ext cx="4792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accent2"/>
                </a:solidFill>
              </a:rPr>
              <a:t>見つけるまで</a:t>
            </a:r>
            <a:endParaRPr kumimoji="1" lang="en-US" altLang="ja-JP" sz="3200" dirty="0">
              <a:solidFill>
                <a:schemeClr val="accent2"/>
              </a:solidFill>
            </a:endParaRPr>
          </a:p>
          <a:p>
            <a:r>
              <a:rPr lang="ja-JP" altLang="en-US" sz="3200">
                <a:solidFill>
                  <a:schemeClr val="accent2"/>
                </a:solidFill>
              </a:rPr>
              <a:t>音で場所を教えてくれる</a:t>
            </a:r>
            <a:endParaRPr kumimoji="1" lang="ja-JP" altLang="en-US" sz="3200">
              <a:solidFill>
                <a:schemeClr val="accent2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09A55A-3141-F142-7D7C-791AEFAB7BBE}"/>
              </a:ext>
            </a:extLst>
          </p:cNvPr>
          <p:cNvSpPr txBox="1"/>
          <p:nvPr/>
        </p:nvSpPr>
        <p:spPr>
          <a:xfrm>
            <a:off x="1119673" y="5265937"/>
            <a:ext cx="9481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→</a:t>
            </a:r>
            <a:r>
              <a:rPr lang="ja-JP" altLang="en-US" sz="4000" b="1"/>
              <a:t>お年寄りや機械が苦手な人でも使える</a:t>
            </a:r>
            <a:endParaRPr lang="en-US" altLang="ja-JP" sz="4000" b="1" dirty="0"/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F9037C92-3603-E52F-7442-5AED460B19AF}"/>
              </a:ext>
            </a:extLst>
          </p:cNvPr>
          <p:cNvSpPr/>
          <p:nvPr/>
        </p:nvSpPr>
        <p:spPr>
          <a:xfrm>
            <a:off x="5303842" y="1988450"/>
            <a:ext cx="933061" cy="6059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8F871054-F1B8-0CDD-1151-32DDF1D02BFF}"/>
              </a:ext>
            </a:extLst>
          </p:cNvPr>
          <p:cNvSpPr/>
          <p:nvPr/>
        </p:nvSpPr>
        <p:spPr>
          <a:xfrm>
            <a:off x="5348650" y="3648268"/>
            <a:ext cx="933061" cy="6059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717B307-6BEE-ED2C-ED80-074F68D00115}"/>
              </a:ext>
            </a:extLst>
          </p:cNvPr>
          <p:cNvSpPr txBox="1"/>
          <p:nvPr/>
        </p:nvSpPr>
        <p:spPr>
          <a:xfrm>
            <a:off x="1119673" y="5973823"/>
            <a:ext cx="7296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ja-JP" sz="4000" b="1" dirty="0">
                <a:solidFill>
                  <a:prstClr val="black"/>
                </a:solidFill>
              </a:rPr>
              <a:t>→</a:t>
            </a:r>
            <a:r>
              <a:rPr lang="ja-JP" altLang="en-US" sz="4000" b="1">
                <a:solidFill>
                  <a:prstClr val="black"/>
                </a:solidFill>
              </a:rPr>
              <a:t>瞬時に気付け、見つけられる</a:t>
            </a:r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EE34B01-40BE-5FB4-DC35-5D42A0F3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2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9F3BCB7B-4533-E1F3-A540-9BDB8A297A5A}"/>
              </a:ext>
            </a:extLst>
          </p:cNvPr>
          <p:cNvSpPr/>
          <p:nvPr/>
        </p:nvSpPr>
        <p:spPr>
          <a:xfrm>
            <a:off x="3950127" y="2362396"/>
            <a:ext cx="7091265" cy="818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6325FB72-1A14-5E0F-187C-57F9C85C698F}"/>
              </a:ext>
            </a:extLst>
          </p:cNvPr>
          <p:cNvSpPr/>
          <p:nvPr/>
        </p:nvSpPr>
        <p:spPr>
          <a:xfrm>
            <a:off x="3950127" y="5003982"/>
            <a:ext cx="7091265" cy="7156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9A6391-742E-28CE-5C16-CBD34D1D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加速度センサデータ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D4504A-7C5B-87BE-81C5-52F9DDFEF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4903"/>
            <a:ext cx="10074965" cy="71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1694071632.8314</a:t>
            </a:r>
            <a:r>
              <a:rPr kumimoji="1" lang="ja-JP" altLang="en-US"/>
              <a:t>　</a:t>
            </a:r>
            <a:r>
              <a:rPr kumimoji="1" lang="en-US" altLang="ja-JP" dirty="0"/>
              <a:t>,-0.345703125</a:t>
            </a:r>
            <a:r>
              <a:rPr kumimoji="1" lang="ja-JP" altLang="en-US"/>
              <a:t>　</a:t>
            </a:r>
            <a:r>
              <a:rPr kumimoji="1" lang="en-US" altLang="ja-JP" dirty="0"/>
              <a:t>,0.099609375</a:t>
            </a:r>
            <a:r>
              <a:rPr kumimoji="1" lang="ja-JP" altLang="en-US"/>
              <a:t>　</a:t>
            </a:r>
            <a:r>
              <a:rPr kumimoji="1" lang="en-US" altLang="ja-JP" dirty="0"/>
              <a:t>,0.935546875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7A332CA-DCC0-BF2E-EC06-A84046603783}"/>
              </a:ext>
            </a:extLst>
          </p:cNvPr>
          <p:cNvSpPr txBox="1">
            <a:spLocks/>
          </p:cNvSpPr>
          <p:nvPr/>
        </p:nvSpPr>
        <p:spPr>
          <a:xfrm>
            <a:off x="838200" y="5315709"/>
            <a:ext cx="10515600" cy="715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dirty="0"/>
              <a:t>1694071633.8699</a:t>
            </a:r>
            <a:r>
              <a:rPr lang="ja-JP" altLang="en-US"/>
              <a:t>　</a:t>
            </a:r>
            <a:r>
              <a:rPr lang="en-US" altLang="ja-JP" dirty="0"/>
              <a:t>,0.29189453125</a:t>
            </a:r>
            <a:r>
              <a:rPr lang="ja-JP" altLang="en-US"/>
              <a:t>　</a:t>
            </a:r>
            <a:r>
              <a:rPr lang="en-US" altLang="ja-JP" dirty="0"/>
              <a:t>,0.4484375</a:t>
            </a:r>
            <a:r>
              <a:rPr lang="ja-JP" altLang="en-US"/>
              <a:t>　</a:t>
            </a:r>
            <a:r>
              <a:rPr lang="en-US" altLang="ja-JP" dirty="0"/>
              <a:t>,0.791796875</a:t>
            </a:r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0542B7-4DFC-EE71-9DD2-6D1954C98EB4}"/>
              </a:ext>
            </a:extLst>
          </p:cNvPr>
          <p:cNvSpPr txBox="1"/>
          <p:nvPr/>
        </p:nvSpPr>
        <p:spPr>
          <a:xfrm>
            <a:off x="556071" y="18377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落とす前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AE3ED5-358A-D45C-DDE9-B9A3DF203F56}"/>
              </a:ext>
            </a:extLst>
          </p:cNvPr>
          <p:cNvSpPr txBox="1"/>
          <p:nvPr/>
        </p:nvSpPr>
        <p:spPr>
          <a:xfrm>
            <a:off x="556071" y="48187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/>
              <a:t>落とした時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344791-9454-9ED1-0059-AF2B9DD65518}"/>
              </a:ext>
            </a:extLst>
          </p:cNvPr>
          <p:cNvSpPr txBox="1"/>
          <p:nvPr/>
        </p:nvSpPr>
        <p:spPr>
          <a:xfrm>
            <a:off x="1689651" y="3911571"/>
            <a:ext cx="226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accent1"/>
                </a:solidFill>
              </a:rPr>
              <a:t>約１秒間</a:t>
            </a:r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9C2357F9-A44D-2735-17C2-477A62A309C0}"/>
              </a:ext>
            </a:extLst>
          </p:cNvPr>
          <p:cNvSpPr/>
          <p:nvPr/>
        </p:nvSpPr>
        <p:spPr>
          <a:xfrm>
            <a:off x="1113183" y="3763174"/>
            <a:ext cx="576469" cy="7553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9A2D1D-CF9A-B32F-13CE-A4E9A64E18BA}"/>
              </a:ext>
            </a:extLst>
          </p:cNvPr>
          <p:cNvSpPr txBox="1"/>
          <p:nvPr/>
        </p:nvSpPr>
        <p:spPr>
          <a:xfrm>
            <a:off x="6117045" y="3000957"/>
            <a:ext cx="324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highlight>
                  <a:srgbClr val="FFFF00"/>
                </a:highlight>
              </a:rPr>
              <a:t>0.89453125</a:t>
            </a:r>
            <a:endParaRPr kumimoji="1" lang="ja-JP" altLang="en-US" sz="3200">
              <a:highlight>
                <a:srgbClr val="FFFF00"/>
              </a:highligh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6EDD08-6B1B-CA2C-0F14-49D0EF6DDF58}"/>
              </a:ext>
            </a:extLst>
          </p:cNvPr>
          <p:cNvSpPr txBox="1"/>
          <p:nvPr/>
        </p:nvSpPr>
        <p:spPr>
          <a:xfrm>
            <a:off x="5875682" y="4774844"/>
            <a:ext cx="324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highlight>
                  <a:srgbClr val="00FFFF"/>
                </a:highlight>
              </a:rPr>
              <a:t>1.53212890625</a:t>
            </a:r>
            <a:endParaRPr kumimoji="1" lang="ja-JP" altLang="en-US" sz="3200">
              <a:highlight>
                <a:srgbClr val="00FFFF"/>
              </a:highligh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D93289-83EE-65A2-6C79-541533BB52EA}"/>
              </a:ext>
            </a:extLst>
          </p:cNvPr>
          <p:cNvSpPr txBox="1"/>
          <p:nvPr/>
        </p:nvSpPr>
        <p:spPr>
          <a:xfrm>
            <a:off x="7290318" y="384599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>
                <a:solidFill>
                  <a:srgbClr val="FF0000"/>
                </a:solidFill>
              </a:rPr>
              <a:t>０．６以上の変化</a:t>
            </a:r>
          </a:p>
        </p:txBody>
      </p:sp>
      <p:sp>
        <p:nvSpPr>
          <p:cNvPr id="15" name="左右矢印 14">
            <a:extLst>
              <a:ext uri="{FF2B5EF4-FFF2-40B4-BE49-F238E27FC236}">
                <a16:creationId xmlns:a16="http://schemas.microsoft.com/office/drawing/2014/main" id="{057EFCEF-3DEB-DB17-C021-28883D680646}"/>
              </a:ext>
            </a:extLst>
          </p:cNvPr>
          <p:cNvSpPr/>
          <p:nvPr/>
        </p:nvSpPr>
        <p:spPr>
          <a:xfrm rot="16200000">
            <a:off x="6424966" y="3887900"/>
            <a:ext cx="1189111" cy="58477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7880C7CC-E51A-F16B-778A-F730C277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7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CE8C-28D5-0149-4746-8E4B4BEC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3" y="365998"/>
            <a:ext cx="10515600" cy="1325563"/>
          </a:xfrm>
        </p:spPr>
        <p:txBody>
          <a:bodyPr/>
          <a:lstStyle/>
          <a:p>
            <a:r>
              <a:rPr kumimoji="1" lang="ja-JP" altLang="en-US"/>
              <a:t>完成しているシステム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56309B-8DA5-09B9-C012-C57AF1898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9" y="1930682"/>
            <a:ext cx="5174974" cy="4801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err="1"/>
              <a:t>csn_log_file</a:t>
            </a:r>
            <a:r>
              <a:rPr lang="ja-JP" altLang="en-US" b="1"/>
              <a:t>に加速度センサー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/>
              <a:t>の値を自動読み込み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/>
              <a:t>最新のデータ</a:t>
            </a:r>
            <a:r>
              <a:rPr lang="en-US" altLang="ja-JP" b="1" dirty="0"/>
              <a:t>X,Y,Z</a:t>
            </a:r>
            <a:r>
              <a:rPr lang="ja-JP" altLang="en-US" b="1"/>
              <a:t>の合計値と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/>
              <a:t>１秒前のデータ</a:t>
            </a:r>
            <a:r>
              <a:rPr lang="en-US" altLang="ja-JP" b="1" dirty="0"/>
              <a:t>X,Y,Z</a:t>
            </a:r>
            <a:r>
              <a:rPr lang="ja-JP" altLang="en-US" b="1"/>
              <a:t>の合計値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/>
              <a:t>に</a:t>
            </a:r>
            <a:r>
              <a:rPr lang="en-US" altLang="ja-JP" b="1" dirty="0"/>
              <a:t>0.6</a:t>
            </a:r>
            <a:r>
              <a:rPr lang="ja-JP" altLang="en-US" b="1"/>
              <a:t>以上の変化があった場合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/>
              <a:t>音を鳴らす</a:t>
            </a:r>
            <a:endParaRPr kumimoji="1" lang="ja-JP" altLang="en-US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F5E65B-D7B3-EA20-F705-071D5EA939C1}"/>
              </a:ext>
            </a:extLst>
          </p:cNvPr>
          <p:cNvSpPr txBox="1"/>
          <p:nvPr/>
        </p:nvSpPr>
        <p:spPr>
          <a:xfrm>
            <a:off x="6096000" y="177185"/>
            <a:ext cx="5811077" cy="66171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ja-JP" sz="800" dirty="0">
                <a:solidFill>
                  <a:schemeClr val="bg1"/>
                </a:solidFill>
              </a:rPr>
              <a:t>import time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import subprocess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# </a:t>
            </a:r>
            <a:r>
              <a:rPr lang="en" altLang="ja-JP" sz="800" dirty="0" err="1">
                <a:solidFill>
                  <a:schemeClr val="bg1"/>
                </a:solidFill>
              </a:rPr>
              <a:t>csn.log</a:t>
            </a:r>
            <a:r>
              <a:rPr lang="ja-JP" altLang="en-US" sz="800">
                <a:solidFill>
                  <a:schemeClr val="bg1"/>
                </a:solidFill>
              </a:rPr>
              <a:t>ファイルのパスを指定します</a:t>
            </a:r>
          </a:p>
          <a:p>
            <a:r>
              <a:rPr lang="en" altLang="ja-JP" sz="800" dirty="0" err="1">
                <a:solidFill>
                  <a:schemeClr val="bg1"/>
                </a:solidFill>
              </a:rPr>
              <a:t>csn_log_file</a:t>
            </a:r>
            <a:r>
              <a:rPr lang="en" altLang="ja-JP" sz="800" dirty="0">
                <a:solidFill>
                  <a:schemeClr val="bg1"/>
                </a:solidFill>
              </a:rPr>
              <a:t> = "/home/</a:t>
            </a:r>
            <a:r>
              <a:rPr lang="en" altLang="ja-JP" sz="800" dirty="0" err="1">
                <a:solidFill>
                  <a:schemeClr val="bg1"/>
                </a:solidFill>
              </a:rPr>
              <a:t>shinnosuke</a:t>
            </a:r>
            <a:r>
              <a:rPr lang="en" altLang="ja-JP" sz="800" dirty="0">
                <a:solidFill>
                  <a:schemeClr val="bg1"/>
                </a:solidFill>
              </a:rPr>
              <a:t>/</a:t>
            </a:r>
            <a:r>
              <a:rPr lang="en" altLang="ja-JP" sz="800" dirty="0" err="1">
                <a:solidFill>
                  <a:schemeClr val="bg1"/>
                </a:solidFill>
              </a:rPr>
              <a:t>csn_raspi</a:t>
            </a:r>
            <a:r>
              <a:rPr lang="en" altLang="ja-JP" sz="800" dirty="0">
                <a:solidFill>
                  <a:schemeClr val="bg1"/>
                </a:solidFill>
              </a:rPr>
              <a:t>/data/</a:t>
            </a:r>
            <a:r>
              <a:rPr lang="en" altLang="ja-JP" sz="800" dirty="0" err="1">
                <a:solidFill>
                  <a:schemeClr val="bg1"/>
                </a:solidFill>
              </a:rPr>
              <a:t>csn.log</a:t>
            </a:r>
            <a:r>
              <a:rPr lang="en" altLang="ja-JP" sz="800" dirty="0">
                <a:solidFill>
                  <a:schemeClr val="bg1"/>
                </a:solidFill>
              </a:rPr>
              <a:t>"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# </a:t>
            </a:r>
            <a:r>
              <a:rPr lang="ja-JP" altLang="en-US" sz="800">
                <a:solidFill>
                  <a:schemeClr val="bg1"/>
                </a:solidFill>
              </a:rPr>
              <a:t>監視する変化量の閾値を指定します</a:t>
            </a:r>
          </a:p>
          <a:p>
            <a:r>
              <a:rPr lang="en" altLang="ja-JP" sz="800" dirty="0" err="1">
                <a:solidFill>
                  <a:schemeClr val="bg1"/>
                </a:solidFill>
              </a:rPr>
              <a:t>change_threshold</a:t>
            </a:r>
            <a:r>
              <a:rPr lang="en" altLang="ja-JP" sz="800" dirty="0">
                <a:solidFill>
                  <a:schemeClr val="bg1"/>
                </a:solidFill>
              </a:rPr>
              <a:t> = 0.6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# </a:t>
            </a:r>
            <a:r>
              <a:rPr lang="ja-JP" altLang="en-US" sz="800">
                <a:solidFill>
                  <a:schemeClr val="bg1"/>
                </a:solidFill>
              </a:rPr>
              <a:t>直前の</a:t>
            </a:r>
            <a:r>
              <a:rPr lang="en-US" altLang="ja-JP" sz="800" dirty="0">
                <a:solidFill>
                  <a:schemeClr val="bg1"/>
                </a:solidFill>
              </a:rPr>
              <a:t>2</a:t>
            </a:r>
            <a:r>
              <a:rPr lang="ja-JP" altLang="en-US" sz="800">
                <a:solidFill>
                  <a:schemeClr val="bg1"/>
                </a:solidFill>
              </a:rPr>
              <a:t>行目、</a:t>
            </a:r>
            <a:r>
              <a:rPr lang="en-US" altLang="ja-JP" sz="800" dirty="0">
                <a:solidFill>
                  <a:schemeClr val="bg1"/>
                </a:solidFill>
              </a:rPr>
              <a:t>3</a:t>
            </a:r>
            <a:r>
              <a:rPr lang="ja-JP" altLang="en-US" sz="800">
                <a:solidFill>
                  <a:schemeClr val="bg1"/>
                </a:solidFill>
              </a:rPr>
              <a:t>行目、</a:t>
            </a:r>
            <a:r>
              <a:rPr lang="en-US" altLang="ja-JP" sz="800" dirty="0">
                <a:solidFill>
                  <a:schemeClr val="bg1"/>
                </a:solidFill>
              </a:rPr>
              <a:t>4</a:t>
            </a:r>
            <a:r>
              <a:rPr lang="ja-JP" altLang="en-US" sz="800">
                <a:solidFill>
                  <a:schemeClr val="bg1"/>
                </a:solidFill>
              </a:rPr>
              <a:t>行目の値を保存する変数を初期化します</a:t>
            </a:r>
          </a:p>
          <a:p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 = [None, None, None]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# </a:t>
            </a:r>
            <a:r>
              <a:rPr lang="ja-JP" altLang="en-US" sz="800">
                <a:solidFill>
                  <a:schemeClr val="bg1"/>
                </a:solidFill>
              </a:rPr>
              <a:t>ファイルをリアルタイムで監視し、条件が満たされたら音を鳴らします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def </a:t>
            </a:r>
            <a:r>
              <a:rPr lang="en" altLang="ja-JP" sz="800" dirty="0" err="1">
                <a:solidFill>
                  <a:schemeClr val="bg1"/>
                </a:solidFill>
              </a:rPr>
              <a:t>monitor_csn_log</a:t>
            </a:r>
            <a:r>
              <a:rPr lang="en" altLang="ja-JP" sz="800" dirty="0">
                <a:solidFill>
                  <a:schemeClr val="bg1"/>
                </a:solidFill>
              </a:rPr>
              <a:t>():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while True: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try: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with open(</a:t>
            </a:r>
            <a:r>
              <a:rPr lang="en" altLang="ja-JP" sz="800" dirty="0" err="1">
                <a:solidFill>
                  <a:schemeClr val="bg1"/>
                </a:solidFill>
              </a:rPr>
              <a:t>csn_log_file</a:t>
            </a:r>
            <a:r>
              <a:rPr lang="en" altLang="ja-JP" sz="800" dirty="0">
                <a:solidFill>
                  <a:schemeClr val="bg1"/>
                </a:solidFill>
              </a:rPr>
              <a:t>, 'r') as file: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lines = </a:t>
            </a:r>
            <a:r>
              <a:rPr lang="en" altLang="ja-JP" sz="800" dirty="0" err="1">
                <a:solidFill>
                  <a:schemeClr val="bg1"/>
                </a:solidFill>
              </a:rPr>
              <a:t>file.readlines</a:t>
            </a:r>
            <a:r>
              <a:rPr lang="en" altLang="ja-JP" sz="800" dirty="0">
                <a:solidFill>
                  <a:schemeClr val="bg1"/>
                </a:solidFill>
              </a:rPr>
              <a:t>()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if lines: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# </a:t>
            </a:r>
            <a:r>
              <a:rPr lang="ja-JP" altLang="en-US" sz="800">
                <a:solidFill>
                  <a:schemeClr val="bg1"/>
                </a:solidFill>
              </a:rPr>
              <a:t>最新の行を取得し、スペースで分割して</a:t>
            </a:r>
            <a:r>
              <a:rPr lang="en-US" altLang="ja-JP" sz="800" dirty="0">
                <a:solidFill>
                  <a:schemeClr val="bg1"/>
                </a:solidFill>
              </a:rPr>
              <a:t>2</a:t>
            </a:r>
            <a:r>
              <a:rPr lang="ja-JP" altLang="en-US" sz="800">
                <a:solidFill>
                  <a:schemeClr val="bg1"/>
                </a:solidFill>
              </a:rPr>
              <a:t>行目、</a:t>
            </a:r>
            <a:r>
              <a:rPr lang="en-US" altLang="ja-JP" sz="800" dirty="0">
                <a:solidFill>
                  <a:schemeClr val="bg1"/>
                </a:solidFill>
              </a:rPr>
              <a:t>3</a:t>
            </a:r>
            <a:r>
              <a:rPr lang="ja-JP" altLang="en-US" sz="800">
                <a:solidFill>
                  <a:schemeClr val="bg1"/>
                </a:solidFill>
              </a:rPr>
              <a:t>行目、</a:t>
            </a:r>
            <a:r>
              <a:rPr lang="en-US" altLang="ja-JP" sz="800" dirty="0">
                <a:solidFill>
                  <a:schemeClr val="bg1"/>
                </a:solidFill>
              </a:rPr>
              <a:t>4</a:t>
            </a:r>
            <a:r>
              <a:rPr lang="ja-JP" altLang="en-US" sz="800">
                <a:solidFill>
                  <a:schemeClr val="bg1"/>
                </a:solidFill>
              </a:rPr>
              <a:t>行目の値を取得します</a:t>
            </a:r>
          </a:p>
          <a:p>
            <a:r>
              <a:rPr lang="ja-JP" altLang="en-US" sz="800">
                <a:solidFill>
                  <a:schemeClr val="bg1"/>
                </a:solidFill>
              </a:rPr>
              <a:t>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latest_line</a:t>
            </a:r>
            <a:r>
              <a:rPr lang="en" altLang="ja-JP" sz="800" dirty="0">
                <a:solidFill>
                  <a:schemeClr val="bg1"/>
                </a:solidFill>
              </a:rPr>
              <a:t> = lines[-1].strip()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values = </a:t>
            </a:r>
            <a:r>
              <a:rPr lang="en" altLang="ja-JP" sz="800" dirty="0" err="1">
                <a:solidFill>
                  <a:schemeClr val="bg1"/>
                </a:solidFill>
              </a:rPr>
              <a:t>latest_line.split</a:t>
            </a:r>
            <a:r>
              <a:rPr lang="en" altLang="ja-JP" sz="800" dirty="0">
                <a:solidFill>
                  <a:schemeClr val="bg1"/>
                </a:solidFill>
              </a:rPr>
              <a:t>(',')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if </a:t>
            </a:r>
            <a:r>
              <a:rPr lang="en" altLang="ja-JP" sz="800" dirty="0" err="1">
                <a:solidFill>
                  <a:schemeClr val="bg1"/>
                </a:solidFill>
              </a:rPr>
              <a:t>len</a:t>
            </a:r>
            <a:r>
              <a:rPr lang="en" altLang="ja-JP" sz="800" dirty="0">
                <a:solidFill>
                  <a:schemeClr val="bg1"/>
                </a:solidFill>
              </a:rPr>
              <a:t>(values) &gt;= 4: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second_column_value</a:t>
            </a:r>
            <a:r>
              <a:rPr lang="en" altLang="ja-JP" sz="800" dirty="0">
                <a:solidFill>
                  <a:schemeClr val="bg1"/>
                </a:solidFill>
              </a:rPr>
              <a:t> = float(values[1])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third_column_value</a:t>
            </a:r>
            <a:r>
              <a:rPr lang="en" altLang="ja-JP" sz="800" dirty="0">
                <a:solidFill>
                  <a:schemeClr val="bg1"/>
                </a:solidFill>
              </a:rPr>
              <a:t> = float(values[2])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fourth_column_value</a:t>
            </a:r>
            <a:r>
              <a:rPr lang="en" altLang="ja-JP" sz="800" dirty="0">
                <a:solidFill>
                  <a:schemeClr val="bg1"/>
                </a:solidFill>
              </a:rPr>
              <a:t> = float(values[3])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# </a:t>
            </a:r>
            <a:r>
              <a:rPr lang="ja-JP" altLang="en-US" sz="800">
                <a:solidFill>
                  <a:schemeClr val="bg1"/>
                </a:solidFill>
              </a:rPr>
              <a:t>直前の値が存在し、変化量が閾値を超えた場合、音を鳴らします</a:t>
            </a:r>
          </a:p>
          <a:p>
            <a:r>
              <a:rPr lang="ja-JP" altLang="en-US" sz="80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>
                <a:solidFill>
                  <a:schemeClr val="bg1"/>
                </a:solidFill>
              </a:rPr>
              <a:t>if (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[0] is not None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and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[1] is not None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and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[2] is not None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and (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    abs(</a:t>
            </a:r>
            <a:r>
              <a:rPr lang="en" altLang="ja-JP" sz="800" dirty="0" err="1">
                <a:solidFill>
                  <a:schemeClr val="bg1"/>
                </a:solidFill>
              </a:rPr>
              <a:t>second_column_value</a:t>
            </a:r>
            <a:r>
              <a:rPr lang="en" altLang="ja-JP" sz="800" dirty="0">
                <a:solidFill>
                  <a:schemeClr val="bg1"/>
                </a:solidFill>
              </a:rPr>
              <a:t> -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[0]) &gt;= </a:t>
            </a:r>
            <a:r>
              <a:rPr lang="en" altLang="ja-JP" sz="800" dirty="0" err="1">
                <a:solidFill>
                  <a:schemeClr val="bg1"/>
                </a:solidFill>
              </a:rPr>
              <a:t>change_threshold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    or abs(</a:t>
            </a:r>
            <a:r>
              <a:rPr lang="en" altLang="ja-JP" sz="800" dirty="0" err="1">
                <a:solidFill>
                  <a:schemeClr val="bg1"/>
                </a:solidFill>
              </a:rPr>
              <a:t>third_column_value</a:t>
            </a:r>
            <a:r>
              <a:rPr lang="en" altLang="ja-JP" sz="800" dirty="0">
                <a:solidFill>
                  <a:schemeClr val="bg1"/>
                </a:solidFill>
              </a:rPr>
              <a:t> -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[1]) &gt;= </a:t>
            </a:r>
            <a:r>
              <a:rPr lang="en" altLang="ja-JP" sz="800" dirty="0" err="1">
                <a:solidFill>
                  <a:schemeClr val="bg1"/>
                </a:solidFill>
              </a:rPr>
              <a:t>change_threshold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    or abs(</a:t>
            </a:r>
            <a:r>
              <a:rPr lang="en" altLang="ja-JP" sz="800" dirty="0" err="1">
                <a:solidFill>
                  <a:schemeClr val="bg1"/>
                </a:solidFill>
              </a:rPr>
              <a:t>fourth_column_value</a:t>
            </a:r>
            <a:r>
              <a:rPr lang="en" altLang="ja-JP" sz="800" dirty="0">
                <a:solidFill>
                  <a:schemeClr val="bg1"/>
                </a:solidFill>
              </a:rPr>
              <a:t> -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[2]) &gt;= </a:t>
            </a:r>
            <a:r>
              <a:rPr lang="en" altLang="ja-JP" sz="800" dirty="0" err="1">
                <a:solidFill>
                  <a:schemeClr val="bg1"/>
                </a:solidFill>
              </a:rPr>
              <a:t>change_threshold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)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):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play_alarm_sound</a:t>
            </a:r>
            <a:r>
              <a:rPr lang="en" altLang="ja-JP" sz="800" dirty="0">
                <a:solidFill>
                  <a:schemeClr val="bg1"/>
                </a:solidFill>
              </a:rPr>
              <a:t>()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# </a:t>
            </a:r>
            <a:r>
              <a:rPr lang="ja-JP" altLang="en-US" sz="800">
                <a:solidFill>
                  <a:schemeClr val="bg1"/>
                </a:solidFill>
              </a:rPr>
              <a:t>直前の値を更新します</a:t>
            </a:r>
          </a:p>
          <a:p>
            <a:r>
              <a:rPr lang="ja-JP" altLang="en-US" sz="80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[0] = </a:t>
            </a:r>
            <a:r>
              <a:rPr lang="en" altLang="ja-JP" sz="800" dirty="0" err="1">
                <a:solidFill>
                  <a:schemeClr val="bg1"/>
                </a:solidFill>
              </a:rPr>
              <a:t>second_column_value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[1] = </a:t>
            </a:r>
            <a:r>
              <a:rPr lang="en" altLang="ja-JP" sz="800" dirty="0" err="1">
                <a:solidFill>
                  <a:schemeClr val="bg1"/>
                </a:solidFill>
              </a:rPr>
              <a:t>third_column_value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                </a:t>
            </a:r>
            <a:r>
              <a:rPr lang="en" altLang="ja-JP" sz="800" dirty="0" err="1">
                <a:solidFill>
                  <a:schemeClr val="bg1"/>
                </a:solidFill>
              </a:rPr>
              <a:t>previous_values</a:t>
            </a:r>
            <a:r>
              <a:rPr lang="en" altLang="ja-JP" sz="800" dirty="0">
                <a:solidFill>
                  <a:schemeClr val="bg1"/>
                </a:solidFill>
              </a:rPr>
              <a:t>[2] = </a:t>
            </a:r>
            <a:r>
              <a:rPr lang="en" altLang="ja-JP" sz="800" dirty="0" err="1">
                <a:solidFill>
                  <a:schemeClr val="bg1"/>
                </a:solidFill>
              </a:rPr>
              <a:t>fourth_column_value</a:t>
            </a:r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except Exception as e: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        print(</a:t>
            </a:r>
            <a:r>
              <a:rPr lang="en" altLang="ja-JP" sz="800" dirty="0" err="1">
                <a:solidFill>
                  <a:schemeClr val="bg1"/>
                </a:solidFill>
              </a:rPr>
              <a:t>f"Error</a:t>
            </a:r>
            <a:r>
              <a:rPr lang="en" altLang="ja-JP" sz="800" dirty="0">
                <a:solidFill>
                  <a:schemeClr val="bg1"/>
                </a:solidFill>
              </a:rPr>
              <a:t>: {str(e)}")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        # </a:t>
            </a:r>
            <a:r>
              <a:rPr lang="ja-JP" altLang="en-US" sz="800">
                <a:solidFill>
                  <a:schemeClr val="bg1"/>
                </a:solidFill>
              </a:rPr>
              <a:t>一定のインターバルで監視を続けます（例：</a:t>
            </a:r>
            <a:r>
              <a:rPr lang="en-US" altLang="ja-JP" sz="800" dirty="0">
                <a:solidFill>
                  <a:schemeClr val="bg1"/>
                </a:solidFill>
              </a:rPr>
              <a:t>1</a:t>
            </a:r>
            <a:r>
              <a:rPr lang="ja-JP" altLang="en-US" sz="800">
                <a:solidFill>
                  <a:schemeClr val="bg1"/>
                </a:solidFill>
              </a:rPr>
              <a:t>秒ごと）</a:t>
            </a:r>
          </a:p>
          <a:p>
            <a:r>
              <a:rPr lang="ja-JP" altLang="en-US" sz="800">
                <a:solidFill>
                  <a:schemeClr val="bg1"/>
                </a:solidFill>
              </a:rPr>
              <a:t>        </a:t>
            </a:r>
            <a:r>
              <a:rPr lang="en" altLang="ja-JP" sz="800" dirty="0" err="1">
                <a:solidFill>
                  <a:schemeClr val="bg1"/>
                </a:solidFill>
              </a:rPr>
              <a:t>time.sleep</a:t>
            </a:r>
            <a:r>
              <a:rPr lang="en" altLang="ja-JP" sz="800" dirty="0">
                <a:solidFill>
                  <a:schemeClr val="bg1"/>
                </a:solidFill>
              </a:rPr>
              <a:t>(1)</a:t>
            </a:r>
          </a:p>
          <a:p>
            <a:endParaRPr lang="en" altLang="ja-JP" sz="800" dirty="0">
              <a:solidFill>
                <a:schemeClr val="bg1"/>
              </a:solidFill>
            </a:endParaRPr>
          </a:p>
          <a:p>
            <a:r>
              <a:rPr lang="en" altLang="ja-JP" sz="800" dirty="0">
                <a:solidFill>
                  <a:schemeClr val="bg1"/>
                </a:solidFill>
              </a:rPr>
              <a:t># </a:t>
            </a:r>
            <a:r>
              <a:rPr lang="ja-JP" altLang="en-US" sz="800">
                <a:solidFill>
                  <a:schemeClr val="bg1"/>
                </a:solidFill>
              </a:rPr>
              <a:t>音を鳴らす関数を定義します（適切な音声ファイルへのパスを指定する必要があります）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def </a:t>
            </a:r>
            <a:r>
              <a:rPr lang="en" altLang="ja-JP" sz="800" dirty="0" err="1">
                <a:solidFill>
                  <a:schemeClr val="bg1"/>
                </a:solidFill>
              </a:rPr>
              <a:t>play_alarm_sound</a:t>
            </a:r>
            <a:r>
              <a:rPr lang="en" altLang="ja-JP" sz="800" dirty="0">
                <a:solidFill>
                  <a:schemeClr val="bg1"/>
                </a:solidFill>
              </a:rPr>
              <a:t>():</a:t>
            </a:r>
          </a:p>
          <a:p>
            <a:r>
              <a:rPr lang="en" altLang="ja-JP" sz="800" dirty="0">
                <a:solidFill>
                  <a:schemeClr val="bg1"/>
                </a:solidFill>
              </a:rPr>
              <a:t>    </a:t>
            </a:r>
            <a:r>
              <a:rPr lang="en" altLang="ja-JP" sz="800" dirty="0" err="1">
                <a:solidFill>
                  <a:schemeClr val="bg1"/>
                </a:solidFill>
              </a:rPr>
              <a:t>alarm_sound_file</a:t>
            </a:r>
            <a:r>
              <a:rPr lang="en" altLang="ja-JP" sz="800" dirty="0">
                <a:solidFill>
                  <a:schemeClr val="bg1"/>
                </a:solidFill>
              </a:rPr>
              <a:t> = "</a:t>
            </a:r>
            <a:r>
              <a:rPr lang="en" altLang="ja-JP" sz="800" dirty="0" err="1">
                <a:solidFill>
                  <a:schemeClr val="bg1"/>
                </a:solidFill>
              </a:rPr>
              <a:t>fall_sound.wav</a:t>
            </a:r>
            <a:r>
              <a:rPr lang="en" altLang="ja-JP" sz="800" dirty="0">
                <a:solidFill>
                  <a:schemeClr val="bg1"/>
                </a:solidFill>
              </a:rPr>
              <a:t>"  # </a:t>
            </a:r>
            <a:r>
              <a:rPr lang="ja-JP" altLang="en-US" sz="800">
                <a:solidFill>
                  <a:schemeClr val="bg1"/>
                </a:solidFill>
              </a:rPr>
              <a:t>アラーム音声ファイルのパス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3B3FB35-2A6C-0A56-A306-302F791D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79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098211-4A40-B90B-B06E-0DA23E89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問題と解決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21BC92-8637-3618-FA9E-4B56F24D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16" y="3282247"/>
            <a:ext cx="11959513" cy="8989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000">
                <a:solidFill>
                  <a:srgbClr val="FF0000"/>
                </a:solidFill>
              </a:rPr>
              <a:t>落とした時と、しゃがんだ時の区別ができない。</a:t>
            </a:r>
            <a:endParaRPr kumimoji="1" lang="en-US" altLang="ja-JP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ja-JP" altLang="en-US" sz="4000">
              <a:solidFill>
                <a:srgbClr val="FF000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036A81D-F89A-8794-B436-ED1356181EB0}"/>
              </a:ext>
            </a:extLst>
          </p:cNvPr>
          <p:cNvSpPr txBox="1">
            <a:spLocks/>
          </p:cNvSpPr>
          <p:nvPr/>
        </p:nvSpPr>
        <p:spPr>
          <a:xfrm>
            <a:off x="791643" y="3948596"/>
            <a:ext cx="11959513" cy="656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b="1" dirty="0"/>
              <a:t>→</a:t>
            </a:r>
            <a:r>
              <a:rPr lang="ja-JP" altLang="en-US" sz="4000" b="1"/>
              <a:t>落とし物検知くんの片方を重くする。</a:t>
            </a:r>
            <a:endParaRPr lang="en-US" altLang="ja-JP" sz="4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6CA67D-8F90-F62C-F31F-32B1512DB378}"/>
              </a:ext>
            </a:extLst>
          </p:cNvPr>
          <p:cNvSpPr txBox="1"/>
          <p:nvPr/>
        </p:nvSpPr>
        <p:spPr>
          <a:xfrm>
            <a:off x="1490662" y="4819871"/>
            <a:ext cx="11558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ja-JP" sz="4000" b="1" dirty="0">
                <a:solidFill>
                  <a:prstClr val="black"/>
                </a:solidFill>
              </a:rPr>
              <a:t>→</a:t>
            </a:r>
            <a:r>
              <a:rPr lang="ja-JP" altLang="en-US" sz="4000" b="1">
                <a:solidFill>
                  <a:prstClr val="black"/>
                </a:solidFill>
              </a:rPr>
              <a:t>しゃがむ時と落ちる時にデータの差が出る</a:t>
            </a:r>
            <a:endParaRPr lang="en-US" altLang="ja-JP" sz="4000" b="1" dirty="0">
              <a:solidFill>
                <a:prstClr val="black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160EA3-0D9D-5B6D-8E6F-E0E2C26C66B4}"/>
              </a:ext>
            </a:extLst>
          </p:cNvPr>
          <p:cNvSpPr txBox="1"/>
          <p:nvPr/>
        </p:nvSpPr>
        <p:spPr>
          <a:xfrm>
            <a:off x="2366962" y="5742127"/>
            <a:ext cx="8739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ja-JP" sz="4000" b="1" dirty="0">
                <a:solidFill>
                  <a:schemeClr val="accent1"/>
                </a:solidFill>
                <a:highlight>
                  <a:srgbClr val="FFFF00"/>
                </a:highlight>
              </a:rPr>
              <a:t>→</a:t>
            </a:r>
            <a:r>
              <a:rPr lang="ja-JP" altLang="en-US" sz="4000" b="1">
                <a:solidFill>
                  <a:schemeClr val="accent1"/>
                </a:solidFill>
                <a:highlight>
                  <a:srgbClr val="FFFF00"/>
                </a:highlight>
              </a:rPr>
              <a:t>落ちる時だけ鳴るようにできる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F213AEEC-5D59-8694-3769-CD742919FEC6}"/>
              </a:ext>
            </a:extLst>
          </p:cNvPr>
          <p:cNvSpPr txBox="1">
            <a:spLocks/>
          </p:cNvSpPr>
          <p:nvPr/>
        </p:nvSpPr>
        <p:spPr>
          <a:xfrm>
            <a:off x="390717" y="1375953"/>
            <a:ext cx="11959513" cy="898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rgbClr val="FF0000"/>
                </a:solidFill>
              </a:rPr>
              <a:t>鳴らしたままにした場合、止める手段がない</a:t>
            </a:r>
            <a:endParaRPr lang="en-US" altLang="ja-JP" sz="40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400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4F3ACE6-CEB4-F37D-E690-3EDB7BE48368}"/>
              </a:ext>
            </a:extLst>
          </p:cNvPr>
          <p:cNvSpPr txBox="1"/>
          <p:nvPr/>
        </p:nvSpPr>
        <p:spPr>
          <a:xfrm>
            <a:off x="791643" y="2128128"/>
            <a:ext cx="11558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ja-JP" sz="4000" b="1" dirty="0">
                <a:solidFill>
                  <a:prstClr val="black"/>
                </a:solidFill>
              </a:rPr>
              <a:t>→</a:t>
            </a:r>
            <a:r>
              <a:rPr lang="ja-JP" altLang="en-US" sz="4000" b="1">
                <a:solidFill>
                  <a:prstClr val="black"/>
                </a:solidFill>
              </a:rPr>
              <a:t>止めるボタンをつける</a:t>
            </a:r>
            <a:endParaRPr lang="en-US" altLang="ja-JP" sz="4000" b="1" dirty="0">
              <a:solidFill>
                <a:prstClr val="black"/>
              </a:solidFill>
            </a:endParaRPr>
          </a:p>
        </p:txBody>
      </p:sp>
      <p:sp>
        <p:nvSpPr>
          <p:cNvPr id="25" name="スライド番号プレースホルダー 24">
            <a:extLst>
              <a:ext uri="{FF2B5EF4-FFF2-40B4-BE49-F238E27FC236}">
                <a16:creationId xmlns:a16="http://schemas.microsoft.com/office/drawing/2014/main" id="{6ACFE301-1E78-CC85-8728-2CE4B236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C7307-2169-894A-B692-135A7B3E64D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5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23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650</TotalTime>
  <Words>889</Words>
  <Application>Microsoft Macintosh PowerPoint</Application>
  <PresentationFormat>ワイド画面</PresentationFormat>
  <Paragraphs>161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游ゴシック</vt:lpstr>
      <vt:lpstr>Arial</vt:lpstr>
      <vt:lpstr>Calibri</vt:lpstr>
      <vt:lpstr>Calibri Light</vt:lpstr>
      <vt:lpstr>Office テーマ</vt:lpstr>
      <vt:lpstr>落とし物検知くん</vt:lpstr>
      <vt:lpstr>落とし物検知くん</vt:lpstr>
      <vt:lpstr>概要,目的</vt:lpstr>
      <vt:lpstr>忘れ物、落とし物　商品</vt:lpstr>
      <vt:lpstr>忘れ物、落とし物　商品　デメリット</vt:lpstr>
      <vt:lpstr>落とし物検知くん　メリット</vt:lpstr>
      <vt:lpstr>加速度センサデータ</vt:lpstr>
      <vt:lpstr>完成しているシステム</vt:lpstr>
      <vt:lpstr>問題と解決</vt:lpstr>
      <vt:lpstr>まとめ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落とし物検知くん</dc:title>
  <dc:creator>池田　慎之介</dc:creator>
  <cp:lastModifiedBy>池田　慎之介</cp:lastModifiedBy>
  <cp:revision>2</cp:revision>
  <dcterms:created xsi:type="dcterms:W3CDTF">2023-09-07T17:05:00Z</dcterms:created>
  <dcterms:modified xsi:type="dcterms:W3CDTF">2023-09-08T03:55:08Z</dcterms:modified>
</cp:coreProperties>
</file>